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4"/>
  </p:notesMasterIdLst>
  <p:sldIdLst>
    <p:sldId id="287" r:id="rId2"/>
    <p:sldId id="286" r:id="rId3"/>
    <p:sldId id="288" r:id="rId4"/>
    <p:sldId id="261" r:id="rId5"/>
    <p:sldId id="257" r:id="rId6"/>
    <p:sldId id="260" r:id="rId7"/>
    <p:sldId id="259" r:id="rId8"/>
    <p:sldId id="258" r:id="rId9"/>
    <p:sldId id="273" r:id="rId10"/>
    <p:sldId id="276" r:id="rId11"/>
    <p:sldId id="277" r:id="rId12"/>
    <p:sldId id="278" r:id="rId13"/>
    <p:sldId id="265" r:id="rId14"/>
    <p:sldId id="285" r:id="rId15"/>
    <p:sldId id="26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89" r:id="rId24"/>
    <p:sldId id="256" r:id="rId25"/>
    <p:sldId id="281" r:id="rId26"/>
    <p:sldId id="263" r:id="rId27"/>
    <p:sldId id="264" r:id="rId28"/>
    <p:sldId id="268" r:id="rId29"/>
    <p:sldId id="269" r:id="rId30"/>
    <p:sldId id="270" r:id="rId31"/>
    <p:sldId id="271" r:id="rId32"/>
    <p:sldId id="27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3E0BA8A-AAF8-49EF-AC9E-BFCEB2C79A79}">
          <p14:sldIdLst>
            <p14:sldId id="287"/>
            <p14:sldId id="286"/>
          </p14:sldIdLst>
        </p14:section>
        <p14:section name="Y-axis truncation in bar graphs" id="{682B1420-7317-4D07-BEA7-59FE404B6274}">
          <p14:sldIdLst>
            <p14:sldId id="288"/>
            <p14:sldId id="261"/>
            <p14:sldId id="257"/>
            <p14:sldId id="260"/>
            <p14:sldId id="259"/>
            <p14:sldId id="258"/>
            <p14:sldId id="273"/>
            <p14:sldId id="276"/>
            <p14:sldId id="277"/>
            <p14:sldId id="278"/>
            <p14:sldId id="265"/>
            <p14:sldId id="285"/>
            <p14:sldId id="266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Other techniques and graph types" id="{03A4CD6A-091D-46DD-8EDD-2B7585F15D79}">
          <p14:sldIdLst>
            <p14:sldId id="289"/>
            <p14:sldId id="256"/>
            <p14:sldId id="281"/>
            <p14:sldId id="263"/>
            <p14:sldId id="264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18" autoAdjust="0"/>
  </p:normalViewPr>
  <p:slideViewPr>
    <p:cSldViewPr>
      <p:cViewPr varScale="1">
        <p:scale>
          <a:sx n="86" d="100"/>
          <a:sy n="86" d="100"/>
        </p:scale>
        <p:origin x="16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Manual</a:t>
            </a:r>
            <a:r>
              <a:rPr lang="en-US" sz="2000" baseline="0" dirty="0"/>
              <a:t> Axis Adjustment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3-4779-A782-EC260BE1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6400"/>
        <c:axId val="383995264"/>
      </c:barChart>
      <c:catAx>
        <c:axId val="35600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5264"/>
        <c:crosses val="autoZero"/>
        <c:auto val="1"/>
        <c:lblAlgn val="ctr"/>
        <c:lblOffset val="100"/>
        <c:noMultiLvlLbl val="0"/>
      </c:catAx>
      <c:valAx>
        <c:axId val="383995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Default:</a:t>
            </a:r>
            <a:r>
              <a:rPr lang="en-US" sz="2000" baseline="0" dirty="0"/>
              <a:t> Axis is Truncated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0887828137225601E-2"/>
          <c:y val="0.22513710127727801"/>
          <c:w val="0.86575951394468398"/>
          <c:h val="0.680467815989343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7-4A5B-9037-819EDC666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7424"/>
        <c:axId val="383998144"/>
      </c:barChart>
      <c:catAx>
        <c:axId val="35600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8144"/>
        <c:crosses val="autoZero"/>
        <c:auto val="1"/>
        <c:lblAlgn val="ctr"/>
        <c:lblOffset val="100"/>
        <c:noMultiLvlLbl val="0"/>
      </c:catAx>
      <c:valAx>
        <c:axId val="38399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24AF8-D4EC-44A3-95F0-D4446419679E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1754-01F0-4ECC-8E37-9484410F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2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r2018.wid.world/part-2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vitalsource.com/books/9781464156656/epub/OPS/xhtml/sch_9781464155468_ref.xhtml#biblio183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esp.2003.07.00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News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https://callingbullshit.org/tools/tools_misleading_axes.html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 of </a:t>
            </a:r>
            <a:r>
              <a:rPr lang="en-US"/>
              <a:t>Reisberg’s Cognition </a:t>
            </a:r>
            <a:r>
              <a:rPr lang="en-US" dirty="0"/>
              <a:t>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Canning</a:t>
            </a:r>
            <a:r>
              <a:rPr lang="en-US" baseline="0"/>
              <a:t> et al (2019)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Roediger &amp; Karpicke, 2008 (Science)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Keynote at an academic conference (January 2020)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2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Inaccurate proportion</a:t>
            </a:r>
          </a:p>
          <a:p>
            <a:r>
              <a:rPr lang="en-US" dirty="0"/>
              <a:t>Found at RDU airport by BWY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7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https://www.businessinsider.in/We-Fixed-Fox-News-Embarrassing-Obamacare-Chart/articleshow/33034053.cms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https://thenextweb.com/dd/2015/05/15/7-most-common-data-visualization-mistakes/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 do not add up to 100%</a:t>
            </a:r>
          </a:p>
          <a:p>
            <a:endParaRPr lang="en-US" dirty="0"/>
          </a:p>
          <a:p>
            <a:r>
              <a:rPr lang="en-US" dirty="0"/>
              <a:t>Fox News; found on https://www.statisticshwto.datasciencecentral.com/misleading-graphs/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y-axes; y-axis manipulation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9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manipulation</a:t>
            </a:r>
          </a:p>
          <a:p>
            <a:endParaRPr lang="en-US" dirty="0"/>
          </a:p>
          <a:p>
            <a:r>
              <a:rPr lang="en-US" dirty="0"/>
              <a:t>https://callingbullshit.org/tools/tools_misleading_axes.html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graph reproduced below from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World Inequity Report 2018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illustrates the growth in real income from 1980-2016 for the combined populations of China, India, US-Canada, and Western Europe. The purpose of the graph is to indicate where in the wealth distribution most of the growth occurred. The horizontal axis starts out on a linear scale: every 10% of the population is represented by the same distance along the axis. But once the graph reaches 99%, this changes abruptly to a logarithmic scale, in which smaller and smaller segments of the population take up equal size along the horizontal axis. At the far right side of the graph, we have a segment of the population corresponding to less than 0.001% of the population corresponding to a region the same size as used to represent the 10% of the population across the majority of the graph.”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4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Unlabeled axes; unnecessary third dimension</a:t>
            </a:r>
          </a:p>
          <a:p>
            <a:endParaRPr lang="en-US" dirty="0"/>
          </a:p>
          <a:p>
            <a:r>
              <a:rPr lang="en-US" dirty="0"/>
              <a:t>https://undullify.com/data-visualization-102-common-mistakes-visualizing-data/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14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use of color scale</a:t>
            </a:r>
          </a:p>
          <a:p>
            <a:endParaRPr lang="en-US" dirty="0"/>
          </a:p>
          <a:p>
            <a:r>
              <a:rPr lang="en-US" dirty="0"/>
              <a:t>https://eagereyes.org/basics/rainbow-color-map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2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reversal</a:t>
            </a:r>
          </a:p>
          <a:p>
            <a:endParaRPr lang="en-US" dirty="0"/>
          </a:p>
          <a:p>
            <a:r>
              <a:rPr lang="en-US" dirty="0"/>
              <a:t>https://www.businessinsider.com/gun-deaths-in-florida-increased-with-stand-your-ground-2014-2</a:t>
            </a:r>
          </a:p>
          <a:p>
            <a:r>
              <a:rPr lang="en-US" dirty="0"/>
              <a:t>http://</a:t>
            </a:r>
            <a:r>
              <a:rPr lang="en-US" dirty="0" err="1"/>
              <a:t>www.visualisingdata.com</a:t>
            </a:r>
            <a:r>
              <a:rPr lang="en-US" dirty="0"/>
              <a:t>/2014/04/the-fine-line-between-confusion-and-deception/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be thinking that the graph on the right shows The Times makes double the sales of The Daily Telegraph. But take a closer look at the scale and you’ll see although The Times does make more sales, it’s only beating the competition by about 10%.”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1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4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Textbook: </a:t>
            </a:r>
            <a:r>
              <a:rPr lang="en-US" dirty="0" err="1"/>
              <a:t>Cozby</a:t>
            </a:r>
            <a:r>
              <a:rPr lang="en-US" dirty="0"/>
              <a:t>, P. C. (2012). Methods in behavioral research (No. 150.72 C6).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Textbook: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Culture and Psychology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David Matsumoto &amp; Linda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Juang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Wadsworth/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Cengage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6th edition.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Textbook: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Schacter, D. L., Gilbert, D. T., &amp; Wegner, D. M. (2009).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Introducing psychology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Macmillan.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caption: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 ENCODING ENHANCES LATER 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People recall more words after survival encoding tasks than after moving or pleasantness-encoding tasks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Nairne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et al., 2007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Explain this from an evolutionary perspective.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3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paper: Mayo, R.,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Burnstein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(2004). “I am not guilty” vs “I am innocent”: Successful negation may depend on the schema used for its encoding.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Social Psychology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433–449.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https://doi.org/10.1016/j.jesp.2003.07.008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9144001" cy="53091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l">
              <a:lnSpc>
                <a:spcPct val="50000"/>
              </a:lnSpc>
              <a:buNone/>
              <a:defRPr sz="1350" baseline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Welcome to Psy242 Day 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282133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B94295-58F7-47BF-9145-E3104C47052A}"/>
              </a:ext>
            </a:extLst>
          </p:cNvPr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BD9B30-5C2A-4B7C-9ED4-3D371AD849F5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BF9AE9-8477-45E8-9614-486B906D97F9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E7E304-DA6F-405F-8BE1-87BDA8F43BB1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335A91-8725-4317-90D6-C05B963C74B7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266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945550" y="3687485"/>
            <a:ext cx="2567358" cy="1280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r">
              <a:lnSpc>
                <a:spcPct val="70000"/>
              </a:lnSpc>
              <a:defRPr sz="4050" baseline="0"/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r">
              <a:lnSpc>
                <a:spcPct val="50000"/>
              </a:lnSpc>
              <a:buNone/>
              <a:defRPr sz="135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Cognitive Psychology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420093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662823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62823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39518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9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13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7187" y="246878"/>
            <a:ext cx="568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rgbClr val="B59A57"/>
                </a:solidFill>
                <a:latin typeface="+mj-lt"/>
                <a:ea typeface="Century Gothic" charset="0"/>
                <a:cs typeface="Century Gothic" charset="0"/>
              </a:rPr>
              <a:t>DAY ONE</a:t>
            </a:r>
          </a:p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Introduction to Cognitive Psychology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13946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0952" y="438090"/>
            <a:ext cx="568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reminders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21647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FB1C-BA26-48AC-A766-24E0F20689BD}" type="datetimeFigureOut">
              <a:rPr lang="en-US" smtClean="0"/>
              <a:t>3/30/2020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0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eg"/><Relationship Id="rId4" Type="http://schemas.openxmlformats.org/officeDocument/2006/relationships/hyperlink" Target="https://www.washingtonpost.com/news/the-fix/wp/2015/12/14/why-the-national-reviews-global-temperature-graph-is-so-misleading/?noredirect=on&amp;utm_term=.317da328406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deceptive visualizations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086" y="5486400"/>
            <a:ext cx="357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Vargas*, Yang*, Stanley, &amp; Marsh</a:t>
            </a:r>
          </a:p>
        </p:txBody>
      </p:sp>
    </p:spTree>
    <p:extLst>
      <p:ext uri="{BB962C8B-B14F-4D97-AF65-F5344CB8AC3E}">
        <p14:creationId xmlns:p14="http://schemas.microsoft.com/office/powerpoint/2010/main" val="72476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698386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29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304D3-50FA-4898-99EB-9A20313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2" y="533400"/>
            <a:ext cx="5764316" cy="53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8526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: Media Mat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92271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1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39588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9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ar chart of average worker hours by coun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65339"/>
            <a:ext cx="7086600" cy="63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r chart of average worker hours by country, redra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24000"/>
            <a:ext cx="415308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6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6016B-3FCF-4703-B3AE-29B34C22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9100"/>
            <a:ext cx="487123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400"/>
            <a:ext cx="48639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3667B-C5C3-4B55-B132-A4741AB0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52437"/>
            <a:ext cx="48196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uncated bar graph">
            <a:extLst>
              <a:ext uri="{FF2B5EF4-FFF2-40B4-BE49-F238E27FC236}">
                <a16:creationId xmlns:a16="http://schemas.microsoft.com/office/drawing/2014/main" id="{FC94AF5F-4A7D-42C3-BBD3-DF722BF6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6" b="23280"/>
          <a:stretch/>
        </p:blipFill>
        <p:spPr>
          <a:xfrm>
            <a:off x="1696647" y="914400"/>
            <a:ext cx="575070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some graphs.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We would argue that all the graphs here are misleading in some way. This slide deck is meant to be illustrative. It is </a:t>
            </a:r>
            <a:r>
              <a:rPr lang="en-US" sz="2400"/>
              <a:t>not exhaustive. </a:t>
            </a:r>
            <a:r>
              <a:rPr lang="en-US" sz="2400" dirty="0"/>
              <a:t>Many were found by happenstance e.g., in perusing textbooks and articles, attending talks. By default, we assume they were created without ill will.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4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7162800" cy="41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74" y="321809"/>
            <a:ext cx="3759058" cy="3183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4895"/>
            <a:ext cx="4630760" cy="3457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598515"/>
            <a:ext cx="5791200" cy="31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8EFE0-955F-438B-9EA3-F5A05486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65918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Other techniques and graph types</a:t>
            </a:r>
          </a:p>
        </p:txBody>
      </p:sp>
    </p:spTree>
    <p:extLst>
      <p:ext uri="{BB962C8B-B14F-4D97-AF65-F5344CB8AC3E}">
        <p14:creationId xmlns:p14="http://schemas.microsoft.com/office/powerpoint/2010/main" val="311960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32" y="2986146"/>
            <a:ext cx="129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National Review</a:t>
            </a:r>
          </a:p>
        </p:txBody>
      </p:sp>
      <p:pic>
        <p:nvPicPr>
          <p:cNvPr id="5" name="Picture 2" descr="https://pbs.twimg.com/media/CWN3D6nWUAUmQW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32" y="381000"/>
            <a:ext cx="45850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30412" y="635865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Source: </a:t>
            </a:r>
            <a:r>
              <a:rPr lang="en-US" sz="1200" i="1" dirty="0">
                <a:latin typeface="+mn-lt"/>
                <a:hlinkClick r:id="rId4"/>
              </a:rPr>
              <a:t>Washington Post</a:t>
            </a:r>
            <a:endParaRPr lang="en-US" sz="1200" i="1" dirty="0">
              <a:latin typeface="+mn-lt"/>
            </a:endParaRPr>
          </a:p>
        </p:txBody>
      </p:sp>
      <p:pic>
        <p:nvPicPr>
          <p:cNvPr id="7" name="Picture 16" descr="https://img.washingtonpost.com/wp-apps/imrs.php?src=https://img.washingtonpost.com/blogs/the-fix/files/2015/12/NRO_Temp_1.jpg&amp;w=148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412" y="3263145"/>
            <a:ext cx="3790356" cy="29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DB89D-6103-4385-8F3C-4931FD746F71}"/>
              </a:ext>
            </a:extLst>
          </p:cNvPr>
          <p:cNvSpPr txBox="1"/>
          <p:nvPr/>
        </p:nvSpPr>
        <p:spPr>
          <a:xfrm>
            <a:off x="968926" y="4419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representations of the same set of NASA data on global temperatures.</a:t>
            </a:r>
          </a:p>
        </p:txBody>
      </p:sp>
    </p:spTree>
    <p:extLst>
      <p:ext uri="{BB962C8B-B14F-4D97-AF65-F5344CB8AC3E}">
        <p14:creationId xmlns:p14="http://schemas.microsoft.com/office/powerpoint/2010/main" val="281293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88eTKMXUAAuz5S.jpg:large">
            <a:extLst>
              <a:ext uri="{FF2B5EF4-FFF2-40B4-BE49-F238E27FC236}">
                <a16:creationId xmlns:a16="http://schemas.microsoft.com/office/drawing/2014/main" id="{91800AF8-F3DE-4051-B8EC-FCC1F731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416421" cy="48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7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: http://flowingdata.com/2009/11/26/fox-news-makes-the-best-pie-chart-ever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14324"/>
            <a:ext cx="8305800" cy="62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22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The Wonk Roo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8139"/>
            <a:ext cx="8030633" cy="61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29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 axis should not change scales mid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7" y="609600"/>
            <a:ext cx="811296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2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viz-mistakes-2-not-to-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3400"/>
            <a:ext cx="7551097" cy="59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y-axis truncation in bar graphs</a:t>
            </a:r>
          </a:p>
        </p:txBody>
      </p:sp>
    </p:spTree>
    <p:extLst>
      <p:ext uri="{BB962C8B-B14F-4D97-AF65-F5344CB8AC3E}">
        <p14:creationId xmlns:p14="http://schemas.microsoft.com/office/powerpoint/2010/main" val="151621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KQjG1W0AAvih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09600"/>
            <a:ext cx="8128000" cy="50161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6DC831-37CD-4F39-814E-7908D96BDB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5943600"/>
            <a:ext cx="7886700" cy="792163"/>
          </a:xfrm>
        </p:spPr>
        <p:txBody>
          <a:bodyPr/>
          <a:lstStyle/>
          <a:p>
            <a:pPr algn="r"/>
            <a:r>
              <a:rPr lang="en-US" sz="1200" dirty="0"/>
              <a:t>Data published in </a:t>
            </a:r>
            <a:r>
              <a:rPr lang="en-US" sz="1200" b="0" dirty="0"/>
              <a:t>Twenge, J. M., Martin, G. N., &amp; Campbell, W. K. (2018). Decreases in psychological well-being among American adolescents after 2012 and links to screen time during the rise of smartphone technology. </a:t>
            </a:r>
            <a:r>
              <a:rPr lang="en-US" sz="1200" b="0" i="1" dirty="0"/>
              <a:t>Emotion</a:t>
            </a:r>
            <a:r>
              <a:rPr lang="en-US" sz="1200" b="0" dirty="0"/>
              <a:t>. Re-plotted by Amy </a:t>
            </a:r>
            <a:r>
              <a:rPr lang="en-US" sz="1200" b="0" dirty="0" err="1"/>
              <a:t>Orben</a:t>
            </a:r>
            <a:r>
              <a:rPr lang="en-US" sz="1200" b="0" dirty="0"/>
              <a:t> (@</a:t>
            </a:r>
            <a:r>
              <a:rPr lang="en-US" sz="1200" b="0" dirty="0" err="1"/>
              <a:t>OrbenAmy</a:t>
            </a:r>
            <a:r>
              <a:rPr lang="en-US" sz="1200" b="0" dirty="0"/>
              <a:t>): https://twitter.com/OrbenAmy/status/955485018545156096</a:t>
            </a:r>
          </a:p>
        </p:txBody>
      </p:sp>
    </p:spTree>
    <p:extLst>
      <p:ext uri="{BB962C8B-B14F-4D97-AF65-F5344CB8AC3E}">
        <p14:creationId xmlns:p14="http://schemas.microsoft.com/office/powerpoint/2010/main" val="90537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apotranspiration-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" y="228600"/>
            <a:ext cx="793492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6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rida gun death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870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1. Source: https://twitter.com/DanaDanger/status/230851016344600576/photo/1/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341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3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z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203" y="1676400"/>
            <a:ext cx="3819272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iz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1676400"/>
            <a:ext cx="4042610" cy="2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CFF1E-9D77-4D3D-849D-8A9451A977D7}"/>
              </a:ext>
            </a:extLst>
          </p:cNvPr>
          <p:cNvSpPr txBox="1"/>
          <p:nvPr/>
        </p:nvSpPr>
        <p:spPr>
          <a:xfrm>
            <a:off x="647203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Fox News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B156C-0E4E-4AA6-9FBC-5989A1B15170}"/>
              </a:ext>
            </a:extLst>
          </p:cNvPr>
          <p:cNvSpPr txBox="1"/>
          <p:nvPr/>
        </p:nvSpPr>
        <p:spPr>
          <a:xfrm>
            <a:off x="4695110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Re-plotted</a:t>
            </a:r>
          </a:p>
        </p:txBody>
      </p:sp>
    </p:spTree>
    <p:extLst>
      <p:ext uri="{BB962C8B-B14F-4D97-AF65-F5344CB8AC3E}">
        <p14:creationId xmlns:p14="http://schemas.microsoft.com/office/powerpoint/2010/main" val="162411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a-today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29" y="457200"/>
            <a:ext cx="536154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617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 Today</a:t>
            </a:r>
          </a:p>
        </p:txBody>
      </p:sp>
    </p:spTree>
    <p:extLst>
      <p:ext uri="{BB962C8B-B14F-4D97-AF65-F5344CB8AC3E}">
        <p14:creationId xmlns:p14="http://schemas.microsoft.com/office/powerpoint/2010/main" val="7817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sleading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807566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9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F4F42-4A0A-4580-BB2B-4238864E7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980"/>
          <a:stretch/>
        </p:blipFill>
        <p:spPr>
          <a:xfrm>
            <a:off x="681564" y="152401"/>
            <a:ext cx="7966204" cy="274408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0546"/>
              </p:ext>
            </p:extLst>
          </p:nvPr>
        </p:nvGraphicFramePr>
        <p:xfrm>
          <a:off x="4570520" y="2895600"/>
          <a:ext cx="4573480" cy="274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322908"/>
              </p:ext>
            </p:extLst>
          </p:nvPr>
        </p:nvGraphicFramePr>
        <p:xfrm>
          <a:off x="261951" y="2946830"/>
          <a:ext cx="4402715" cy="2641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9551B-C4F2-4560-A0C9-4D72DA4C82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380" y="6172200"/>
            <a:ext cx="7886700" cy="23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In Excel, the default is to truncate the y-axis in bar graphs.</a:t>
            </a:r>
          </a:p>
        </p:txBody>
      </p:sp>
    </p:spTree>
    <p:extLst>
      <p:ext uri="{BB962C8B-B14F-4D97-AF65-F5344CB8AC3E}">
        <p14:creationId xmlns:p14="http://schemas.microsoft.com/office/powerpoint/2010/main" val="183722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uploaded_from_ios_10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/>
          <a:stretch/>
        </p:blipFill>
        <p:spPr>
          <a:xfrm>
            <a:off x="2057400" y="609600"/>
            <a:ext cx="468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758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sy242">
      <a:majorFont>
        <a:latin typeface="Avenir LT Std 65 Medium"/>
        <a:ea typeface=""/>
        <a:cs typeface=""/>
      </a:majorFont>
      <a:minorFont>
        <a:latin typeface="Avenir LT Std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710</Words>
  <Application>Microsoft Office PowerPoint</Application>
  <PresentationFormat>On-screen Show (4:3)</PresentationFormat>
  <Paragraphs>92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LT Std 55 Roman</vt:lpstr>
      <vt:lpstr>Avenir LT Std 65 Medium</vt:lpstr>
      <vt:lpstr>Calibri</vt:lpstr>
      <vt:lpstr>Century Gothic</vt:lpstr>
      <vt:lpstr>Times New Roman</vt:lpstr>
      <vt:lpstr>1_Office Theme</vt:lpstr>
      <vt:lpstr>Examples of deceptive visualizations</vt:lpstr>
      <vt:lpstr>Here are some graphs.</vt:lpstr>
      <vt:lpstr>Examples of y-axis truncation in bar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techniques and graph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published in Twenge, J. M., Martin, G. N., &amp; Campbell, W. K. (2018). Decreases in psychological well-being among American adolescents after 2012 and links to screen time during the rise of smartphone technology. Emotion. Re-plotted by Amy Orben (@OrbenAmy): https://twitter.com/OrbenAmy/status/955485018545156096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</dc:creator>
  <cp:lastModifiedBy>Brenda Yang</cp:lastModifiedBy>
  <cp:revision>44</cp:revision>
  <dcterms:created xsi:type="dcterms:W3CDTF">2018-08-22T13:52:21Z</dcterms:created>
  <dcterms:modified xsi:type="dcterms:W3CDTF">2020-03-30T17:47:38Z</dcterms:modified>
</cp:coreProperties>
</file>